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56" r:id="rId2"/>
    <p:sldId id="266" r:id="rId3"/>
    <p:sldId id="258" r:id="rId4"/>
    <p:sldId id="280" r:id="rId5"/>
    <p:sldId id="260" r:id="rId6"/>
    <p:sldId id="283" r:id="rId7"/>
    <p:sldId id="273" r:id="rId8"/>
    <p:sldId id="278" r:id="rId9"/>
    <p:sldId id="276" r:id="rId10"/>
    <p:sldId id="282" r:id="rId11"/>
    <p:sldId id="267" r:id="rId12"/>
    <p:sldId id="272" r:id="rId13"/>
    <p:sldId id="281" r:id="rId14"/>
    <p:sldId id="271" r:id="rId15"/>
    <p:sldId id="284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92D050"/>
    <a:srgbClr val="7E7E00"/>
    <a:srgbClr val="7E7EFF"/>
    <a:srgbClr val="F1EBE8"/>
    <a:srgbClr val="00FF00"/>
    <a:srgbClr val="C8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6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EF4-4D5E-B69E-6F67AAC283E0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EF4-4D5E-B69E-6F67AAC283E0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7EF4-4D5E-B69E-6F67AAC283E0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7EF4-4D5E-B69E-6F67AAC283E0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7EF4-4D5E-B69E-6F67AAC283E0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Very low</c:v>
                </c:pt>
                <c:pt idx="1">
                  <c:v>Low</c:v>
                </c:pt>
                <c:pt idx="2">
                  <c:v>Moderate</c:v>
                </c:pt>
                <c:pt idx="3">
                  <c:v>High</c:v>
                </c:pt>
                <c:pt idx="4">
                  <c:v>Very high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76.7</c:v>
                </c:pt>
                <c:pt idx="1">
                  <c:v>6.47</c:v>
                </c:pt>
                <c:pt idx="2">
                  <c:v>7.49</c:v>
                </c:pt>
                <c:pt idx="3">
                  <c:v>5.2</c:v>
                </c:pt>
                <c:pt idx="4">
                  <c:v>4.18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EF4-4D5E-B69E-6F67AAC283E0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F86-480B-8A17-82DDC3FEC315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F86-480B-8A17-82DDC3FEC315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3F86-480B-8A17-82DDC3FEC315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3F86-480B-8A17-82DDC3FEC315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3F86-480B-8A17-82DDC3FEC315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Very low</c:v>
                </c:pt>
                <c:pt idx="1">
                  <c:v>Low</c:v>
                </c:pt>
                <c:pt idx="2">
                  <c:v>Moderate</c:v>
                </c:pt>
                <c:pt idx="3">
                  <c:v>High</c:v>
                </c:pt>
                <c:pt idx="4">
                  <c:v>Very high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67</c:v>
                </c:pt>
                <c:pt idx="1">
                  <c:v>8.66</c:v>
                </c:pt>
                <c:pt idx="2">
                  <c:v>4.1900000000000004</c:v>
                </c:pt>
                <c:pt idx="3">
                  <c:v>5.66</c:v>
                </c:pt>
                <c:pt idx="4">
                  <c:v>13.51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F86-480B-8A17-82DDC3FEC315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6619-4741-AD42-A8D5A96389F3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6619-4741-AD42-A8D5A96389F3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6619-4741-AD42-A8D5A96389F3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6619-4741-AD42-A8D5A96389F3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6619-4741-AD42-A8D5A96389F3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Very low</c:v>
                </c:pt>
                <c:pt idx="1">
                  <c:v>Low</c:v>
                </c:pt>
                <c:pt idx="2">
                  <c:v>Moderate</c:v>
                </c:pt>
                <c:pt idx="3">
                  <c:v>High</c:v>
                </c:pt>
                <c:pt idx="4">
                  <c:v>Very high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79.02</c:v>
                </c:pt>
                <c:pt idx="1">
                  <c:v>7.8</c:v>
                </c:pt>
                <c:pt idx="2">
                  <c:v>4.47</c:v>
                </c:pt>
                <c:pt idx="3">
                  <c:v>3.64</c:v>
                </c:pt>
                <c:pt idx="4">
                  <c:v>5.0599999999999996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619-4741-AD42-A8D5A96389F3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4D4-46E0-8190-E3DB159B9E22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14D4-46E0-8190-E3DB159B9E22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4D4-46E0-8190-E3DB159B9E22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4D4-46E0-8190-E3DB159B9E22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14D4-46E0-8190-E3DB159B9E22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Very low</c:v>
                </c:pt>
                <c:pt idx="1">
                  <c:v>Low</c:v>
                </c:pt>
                <c:pt idx="2">
                  <c:v>Moderate</c:v>
                </c:pt>
                <c:pt idx="3">
                  <c:v>High</c:v>
                </c:pt>
                <c:pt idx="4">
                  <c:v>Very high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76.7</c:v>
                </c:pt>
                <c:pt idx="1">
                  <c:v>6.47</c:v>
                </c:pt>
                <c:pt idx="2">
                  <c:v>7.49</c:v>
                </c:pt>
                <c:pt idx="3">
                  <c:v>5.2</c:v>
                </c:pt>
                <c:pt idx="4">
                  <c:v>4.18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D4-46E0-8190-E3DB159B9E22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4D0-4809-AB8C-ED93F797F1DD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4D0-4809-AB8C-ED93F797F1DD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94D0-4809-AB8C-ED93F797F1DD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94D0-4809-AB8C-ED93F797F1DD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94D0-4809-AB8C-ED93F797F1DD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Very low</c:v>
                </c:pt>
                <c:pt idx="1">
                  <c:v>Low</c:v>
                </c:pt>
                <c:pt idx="2">
                  <c:v>Moderate</c:v>
                </c:pt>
                <c:pt idx="3">
                  <c:v>High</c:v>
                </c:pt>
                <c:pt idx="4">
                  <c:v>Very high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67</c:v>
                </c:pt>
                <c:pt idx="1">
                  <c:v>8.66</c:v>
                </c:pt>
                <c:pt idx="2">
                  <c:v>4.1900000000000004</c:v>
                </c:pt>
                <c:pt idx="3">
                  <c:v>5.66</c:v>
                </c:pt>
                <c:pt idx="4">
                  <c:v>13.51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D4-46E0-8190-E3DB159B9E22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4D0-4809-AB8C-ED93F797F1DD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4D0-4809-AB8C-ED93F797F1DD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94D0-4809-AB8C-ED93F797F1DD}"/>
              </c:ext>
            </c:extLst>
          </c:dPt>
          <c:dPt>
            <c:idx val="3"/>
            <c:bubble3D val="0"/>
            <c:spPr>
              <a:solidFill>
                <a:schemeClr val="accent6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94D0-4809-AB8C-ED93F797F1DD}"/>
              </c:ext>
            </c:extLst>
          </c:dPt>
          <c:dPt>
            <c:idx val="4"/>
            <c:bubble3D val="0"/>
            <c:spPr>
              <a:solidFill>
                <a:schemeClr val="accent5">
                  <a:lumMod val="60000"/>
                </a:schemeClr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94D0-4809-AB8C-ED93F797F1DD}"/>
              </c:ext>
            </c:extLst>
          </c:dPt>
          <c:dLbls>
            <c:spPr>
              <a:pattFill prst="pct75">
                <a:fgClr>
                  <a:schemeClr val="dk1">
                    <a:lumMod val="75000"/>
                    <a:lumOff val="25000"/>
                  </a:schemeClr>
                </a:fgClr>
                <a:bgClr>
                  <a:schemeClr val="dk1">
                    <a:lumMod val="65000"/>
                    <a:lumOff val="35000"/>
                  </a:scheme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Very low</c:v>
                </c:pt>
                <c:pt idx="1">
                  <c:v>Low</c:v>
                </c:pt>
                <c:pt idx="2">
                  <c:v>Moderate</c:v>
                </c:pt>
                <c:pt idx="3">
                  <c:v>High</c:v>
                </c:pt>
                <c:pt idx="4">
                  <c:v>Very high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79.02</c:v>
                </c:pt>
                <c:pt idx="1">
                  <c:v>7.8</c:v>
                </c:pt>
                <c:pt idx="2">
                  <c:v>4.47</c:v>
                </c:pt>
                <c:pt idx="3">
                  <c:v>3.64</c:v>
                </c:pt>
                <c:pt idx="4">
                  <c:v>5.0599999999999996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D4-46E0-8190-E3DB159B9E22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5544150328111764"/>
          <c:y val="2.7169811320754716E-2"/>
          <c:w val="0.71704262739667779"/>
          <c:h val="0.80023937007874013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Elevation</c:v>
                </c:pt>
                <c:pt idx="1">
                  <c:v>Precipitation</c:v>
                </c:pt>
                <c:pt idx="2">
                  <c:v>Slope</c:v>
                </c:pt>
                <c:pt idx="3">
                  <c:v>Aspect</c:v>
                </c:pt>
                <c:pt idx="4">
                  <c:v>Curvature</c:v>
                </c:pt>
                <c:pt idx="5">
                  <c:v>TWI</c:v>
                </c:pt>
                <c:pt idx="6">
                  <c:v>SPI</c:v>
                </c:pt>
                <c:pt idx="7">
                  <c:v>Distance from drainage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0.32149899999999998</c:v>
                </c:pt>
                <c:pt idx="1">
                  <c:v>0.26212999999999997</c:v>
                </c:pt>
                <c:pt idx="2">
                  <c:v>0.179428</c:v>
                </c:pt>
                <c:pt idx="3">
                  <c:v>3.6722999999999999E-2</c:v>
                </c:pt>
                <c:pt idx="4">
                  <c:v>3.9202000000000001E-2</c:v>
                </c:pt>
                <c:pt idx="5">
                  <c:v>7.2786000000000003E-2</c:v>
                </c:pt>
                <c:pt idx="6">
                  <c:v>4.5123999999999997E-2</c:v>
                </c:pt>
                <c:pt idx="7">
                  <c:v>4.3108E-2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3D4-4B75-8A3E-B3550608236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GBR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Elevation</c:v>
                </c:pt>
                <c:pt idx="1">
                  <c:v>Precipitation</c:v>
                </c:pt>
                <c:pt idx="2">
                  <c:v>Slope</c:v>
                </c:pt>
                <c:pt idx="3">
                  <c:v>Aspect</c:v>
                </c:pt>
                <c:pt idx="4">
                  <c:v>Curvature</c:v>
                </c:pt>
                <c:pt idx="5">
                  <c:v>TWI</c:v>
                </c:pt>
                <c:pt idx="6">
                  <c:v>SPI</c:v>
                </c:pt>
                <c:pt idx="7">
                  <c:v>Distance from drainage</c:v>
                </c:pt>
              </c:strCache>
            </c: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0.73401099999999997</c:v>
                </c:pt>
                <c:pt idx="1">
                  <c:v>0.12876299999999999</c:v>
                </c:pt>
                <c:pt idx="2">
                  <c:v>5.4906000000000003E-2</c:v>
                </c:pt>
                <c:pt idx="3">
                  <c:v>9.0390000000000002E-3</c:v>
                </c:pt>
                <c:pt idx="4">
                  <c:v>1.6795000000000001E-2</c:v>
                </c:pt>
                <c:pt idx="5">
                  <c:v>1.3103E-2</c:v>
                </c:pt>
                <c:pt idx="6">
                  <c:v>2.9252E-2</c:v>
                </c:pt>
                <c:pt idx="7">
                  <c:v>1.4132E-2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3D4-4B75-8A3E-B355060823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936468560"/>
        <c:axId val="923810496"/>
      </c:barChart>
      <c:catAx>
        <c:axId val="19364685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3810496"/>
        <c:crosses val="autoZero"/>
        <c:auto val="1"/>
        <c:lblAlgn val="ctr"/>
        <c:lblOffset val="100"/>
        <c:noMultiLvlLbl val="0"/>
      </c:catAx>
      <c:valAx>
        <c:axId val="9238104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36468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2.png>
</file>

<file path=ppt/media/image3.jpeg>
</file>

<file path=ppt/media/image4.jp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DBE75-EBD1-4C8C-BC3A-425D387B7863}" type="datetimeFigureOut">
              <a:rPr lang="en-IN" smtClean="0"/>
              <a:t>09-07-2024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9A1FC-E3E4-4109-8AF2-CEF54E1172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3050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37F8E-A84A-8008-D946-64F301CE9A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E9C875-8051-232D-7F78-F2DCAD2172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C2415-60AE-3EFC-E854-862445C0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0475A9-AA01-4C37-8FE6-29212DCBBFF1}" type="datetime1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5CB81-272C-46BA-D757-08FCA97AC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24F88-CE9E-2B0A-42DB-C85970E20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4503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861CF-9830-4B12-8B40-E3996EF43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12640C-F8A7-0198-F48F-6C3B2DB03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62665B-16C9-0EC4-3161-CA8604B88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2178D-DE73-4C70-9ED6-D5E7A9922442}" type="datetime1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B707A-A42B-1C5D-422E-E56F05651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9456F-02AC-E4DE-704C-DF6C6EE9E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9995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E7945D-B773-DCE8-A1F1-B4764324AD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A3FB9C-0B0E-F704-B9ED-2FC9C4518C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C18FB-BA34-C55A-DDA7-7CA665BDE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9B9A1-1F9E-4B07-A3A7-321315B80397}" type="datetime1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4CDD9-5E13-7412-6AF4-50FD6BB21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1BEF76-0ED5-D1E4-D311-BCB8B5BD8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0154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359BD-F4BA-148F-DEA0-A07535BF1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6D9D3-7135-6793-CC19-66694ECF9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CCD27-1DF4-2480-7E51-4A8F97A3F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A8F8F-C072-497E-989F-DBA255B289BC}" type="datetime1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45C9F-2681-D607-39B8-89FEDD906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3287F-1F34-E640-0D4D-C0F6B16CA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4363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CC918-B109-033F-A12F-B497ECC74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4BFCC-1D1A-CC03-C346-87C0AD47D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2C97E-D083-1B2D-AA1C-FB66F8CD3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92126-AD63-4414-8DB4-B8D4FFD61B9E}" type="datetime1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8E1F5-9273-DDC9-72CB-B7D7CBC6B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8F98B-B56D-2956-8FE1-D5D1B8744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8624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39A08-1065-07B4-FBD1-8B8874488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09FD0-DF87-03DE-A3EC-40A31FF438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915D7-A5FF-00DE-9295-573E73F5D6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CF412B-FEAC-6658-492E-108BEDCC6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B641B-5A9A-4C7E-AEE3-6AB481B91322}" type="datetime1">
              <a:rPr lang="en-IN" smtClean="0"/>
              <a:t>09-07-2024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A336D2-358C-A9D0-F496-C43A8F899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01DC3-431F-ACA3-A568-4F15BA712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545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C9BC9-D776-8812-C8BD-47A69C693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858BD-CA71-2FA7-6F07-35EA55E11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30EBEB-8B3D-0AAD-131E-209CBA96B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637AAD-E3A0-CFE9-681F-FC1FED3DDC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820024-907F-B7BF-AC18-FB5380716F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8D9317-659D-4641-A07F-A951901F9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3CB6-BB4E-43E7-86BB-690E41A4BCB8}" type="datetime1">
              <a:rPr lang="en-IN" smtClean="0"/>
              <a:t>09-07-2024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45FDBF-5BCE-B848-B8C8-1D40CED45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1CF61-8CD4-5A86-0716-B6C02003C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7450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25E80-E317-9093-C1B9-D442C5DA1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A01594-0510-163B-580A-18F2565BB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78D73-A653-4527-8D35-6C9AA244A7D9}" type="datetime1">
              <a:rPr lang="en-IN" smtClean="0"/>
              <a:t>09-07-2024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280781-7346-6978-F5FE-FD43F48D1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DD0A2C-3B41-7AE8-D1D1-456EA2F24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4515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C3993B-D003-F1E7-4112-0D371B6F0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B3EBB1-AC8C-4CE9-9630-DCBD51C5645F}" type="datetime1">
              <a:rPr lang="en-IN" smtClean="0"/>
              <a:t>09-07-2024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C24691-4A80-0E25-1E9F-090B9EF4F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93DCF-A2EC-E9D6-4FE0-8333E65DF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3049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C1AD99-1842-C63A-0847-C2579948D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06A33-5623-CB56-F1DC-336FF98568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388691-764F-B2DE-F45E-E5C0362209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A8E24C-6A84-92BD-DC22-6A6FB5CEF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2837B-D83E-49CF-A801-30172E2D5FEE}" type="datetime1">
              <a:rPr lang="en-IN" smtClean="0"/>
              <a:t>09-07-2024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744DA-D5F3-EB3B-2065-399B048BD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EDA48-7807-285E-10E5-04E036898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6492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79EA9-DD71-336C-4FEE-AC0D0C9A7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E57BD2-3B0A-2698-C37B-00A1FF17D5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B96C47-0D77-7EE3-7092-FCB6BA589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81E741-6403-03C6-68C1-30A49515F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0DADF-DBE3-49DA-A66B-55E8A873DC1F}" type="datetime1">
              <a:rPr lang="en-IN" smtClean="0"/>
              <a:t>09-07-2024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628851-F734-8165-19E2-D614E6210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4CA373-8303-9AA9-9065-595AF244B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7062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43673E-F536-401A-2827-9C7A88194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0DA61C-4C37-1777-1D50-4D3136EF8C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98049-E665-E7DC-F11C-306C2C0BD7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FA9C0-E817-4221-ADB4-897A564A5D4F}" type="datetime1">
              <a:rPr lang="en-IN" smtClean="0"/>
              <a:t>09-07-2024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915A4-F8CC-3E2C-A9C4-170AFBAE64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0477F-5C72-ECCE-2523-9B450A2D5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5BC86-4035-4083-8B34-7234840351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8396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532F1-9B8B-AEA4-EF46-57779ACC39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0883" y="220584"/>
            <a:ext cx="8830235" cy="1655762"/>
          </a:xfrm>
        </p:spPr>
        <p:txBody>
          <a:bodyPr>
            <a:normAutofit fontScale="90000"/>
          </a:bodyPr>
          <a:lstStyle/>
          <a:p>
            <a:r>
              <a:rPr lang="en-IN" sz="2400" b="1" dirty="0">
                <a:solidFill>
                  <a:srgbClr val="00206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Prediction of Flash Flood Susceptible Zone using Machine Learning and Advanced Geospatial Techniques in parts of Teesta Basin, India</a:t>
            </a:r>
            <a:br>
              <a:rPr lang="en-IN" sz="2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</a:b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D5014F-A387-9FB1-C534-F8D4476DDA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5557" y="1219823"/>
            <a:ext cx="9300885" cy="1790233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IN" sz="19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Prepared &amp; Presented by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IN" sz="19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Moslem Miah</a:t>
            </a:r>
            <a:endParaRPr lang="en-IN" sz="19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IN" sz="19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Roll: VU/PG/22/34/02-IVS-0014</a:t>
            </a:r>
            <a:endParaRPr lang="en-IN" sz="19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algn="ctr">
              <a:lnSpc>
                <a:spcPct val="100000"/>
              </a:lnSpc>
              <a:spcBef>
                <a:spcPts val="600"/>
              </a:spcBef>
              <a:spcAft>
                <a:spcPts val="800"/>
              </a:spcAft>
            </a:pPr>
            <a:r>
              <a:rPr lang="en-IN" sz="19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Registration No.</a:t>
            </a:r>
            <a:r>
              <a:rPr lang="en-IN" sz="19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9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VP221000161 of 2022-2023</a:t>
            </a:r>
          </a:p>
          <a:p>
            <a:pPr algn="ctr">
              <a:lnSpc>
                <a:spcPct val="100000"/>
              </a:lnSpc>
              <a:spcAft>
                <a:spcPts val="800"/>
              </a:spcAft>
            </a:pPr>
            <a:r>
              <a:rPr lang="en-IN" sz="19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Under the Supervision of 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IN" sz="19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Dr.</a:t>
            </a:r>
            <a:r>
              <a:rPr lang="en-IN" sz="19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1900" b="1" kern="1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Dipanwita</a:t>
            </a:r>
            <a:r>
              <a:rPr lang="en-IN" sz="19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K. Dutta</a:t>
            </a:r>
          </a:p>
          <a:p>
            <a:pPr algn="ctr">
              <a:lnSpc>
                <a:spcPct val="100000"/>
              </a:lnSpc>
              <a:spcBef>
                <a:spcPts val="600"/>
              </a:spcBef>
            </a:pPr>
            <a:r>
              <a:rPr lang="en-IN" sz="1900" b="1" kern="1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Assistant Professor</a:t>
            </a:r>
            <a:endParaRPr lang="en-IN" sz="19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900" dirty="0"/>
          </a:p>
        </p:txBody>
      </p:sp>
      <p:pic>
        <p:nvPicPr>
          <p:cNvPr id="4" name="Picture 3" descr="Vidyasagar University - Wikipedia">
            <a:extLst>
              <a:ext uri="{FF2B5EF4-FFF2-40B4-BE49-F238E27FC236}">
                <a16:creationId xmlns:a16="http://schemas.microsoft.com/office/drawing/2014/main" id="{EDC510AF-31B8-F1A3-2C72-EB7F75AB452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677" y="4143767"/>
            <a:ext cx="1210646" cy="121064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27140BCD-90B8-E85B-AC5C-388626DC4DC3}"/>
              </a:ext>
            </a:extLst>
          </p:cNvPr>
          <p:cNvSpPr txBox="1">
            <a:spLocks/>
          </p:cNvSpPr>
          <p:nvPr/>
        </p:nvSpPr>
        <p:spPr>
          <a:xfrm>
            <a:off x="1524000" y="5471314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Remote Sensing and GIS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Vidyasagar University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Paschim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Mednipur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721102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2F3FB20-624B-517A-96C6-8512C271F163}"/>
              </a:ext>
            </a:extLst>
          </p:cNvPr>
          <p:cNvSpPr txBox="1"/>
          <p:nvPr/>
        </p:nvSpPr>
        <p:spPr>
          <a:xfrm>
            <a:off x="165846" y="6299195"/>
            <a:ext cx="22860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 – 09/07/2024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6170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46D9A4-B7A0-DAC7-5A61-6C1273353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10</a:t>
            </a:fld>
            <a:endParaRPr lang="en-IN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307B1E5-7012-CBB9-6363-55472F22CE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558" y="185083"/>
            <a:ext cx="11306885" cy="6552809"/>
          </a:xfrm>
        </p:spPr>
      </p:pic>
      <p:graphicFrame>
        <p:nvGraphicFramePr>
          <p:cNvPr id="2" name="Content Placeholder 8">
            <a:extLst>
              <a:ext uri="{FF2B5EF4-FFF2-40B4-BE49-F238E27FC236}">
                <a16:creationId xmlns:a16="http://schemas.microsoft.com/office/drawing/2014/main" id="{1A0D559A-A795-BCE4-556D-CB3A0B0147E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1042091"/>
              </p:ext>
            </p:extLst>
          </p:nvPr>
        </p:nvGraphicFramePr>
        <p:xfrm>
          <a:off x="4616817" y="821461"/>
          <a:ext cx="4191006" cy="29174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2220">
                  <a:extLst>
                    <a:ext uri="{9D8B030D-6E8A-4147-A177-3AD203B41FA5}">
                      <a16:colId xmlns:a16="http://schemas.microsoft.com/office/drawing/2014/main" val="1125386517"/>
                    </a:ext>
                  </a:extLst>
                </a:gridCol>
                <a:gridCol w="1364393">
                  <a:extLst>
                    <a:ext uri="{9D8B030D-6E8A-4147-A177-3AD203B41FA5}">
                      <a16:colId xmlns:a16="http://schemas.microsoft.com/office/drawing/2014/main" val="3861711700"/>
                    </a:ext>
                  </a:extLst>
                </a:gridCol>
                <a:gridCol w="1364393">
                  <a:extLst>
                    <a:ext uri="{9D8B030D-6E8A-4147-A177-3AD203B41FA5}">
                      <a16:colId xmlns:a16="http://schemas.microsoft.com/office/drawing/2014/main" val="2895948801"/>
                    </a:ext>
                  </a:extLst>
                </a:gridCol>
              </a:tblGrid>
              <a:tr h="65346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Zone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Sq.Km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.)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583678"/>
                  </a:ext>
                </a:extLst>
              </a:tr>
              <a:tr h="457427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7555.11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76.7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759010"/>
                  </a:ext>
                </a:extLst>
              </a:tr>
              <a:tr h="36189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637.30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6.47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326511"/>
                  </a:ext>
                </a:extLst>
              </a:tr>
              <a:tr h="625373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Moderate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737.92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7.49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72604"/>
                  </a:ext>
                </a:extLst>
              </a:tr>
              <a:tr h="36189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512.37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5.2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604016"/>
                  </a:ext>
                </a:extLst>
              </a:tr>
              <a:tr h="457427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412.31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4.18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98974"/>
                  </a:ext>
                </a:extLst>
              </a:tr>
            </a:tbl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5187F587-75B7-C311-69DB-D6B5670F95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430295"/>
              </p:ext>
            </p:extLst>
          </p:nvPr>
        </p:nvGraphicFramePr>
        <p:xfrm>
          <a:off x="4616820" y="3670836"/>
          <a:ext cx="4191004" cy="23937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4B45222-8DFE-FF2C-917F-22B0B7AAB230}"/>
              </a:ext>
            </a:extLst>
          </p:cNvPr>
          <p:cNvSpPr txBox="1"/>
          <p:nvPr/>
        </p:nvSpPr>
        <p:spPr>
          <a:xfrm>
            <a:off x="5297930" y="430308"/>
            <a:ext cx="2579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RF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Content Placeholder 8">
            <a:extLst>
              <a:ext uri="{FF2B5EF4-FFF2-40B4-BE49-F238E27FC236}">
                <a16:creationId xmlns:a16="http://schemas.microsoft.com/office/drawing/2014/main" id="{C99EDCB5-6CB7-4EDC-C89F-6046A6781CC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4491854"/>
              </p:ext>
            </p:extLst>
          </p:nvPr>
        </p:nvGraphicFramePr>
        <p:xfrm>
          <a:off x="255946" y="821461"/>
          <a:ext cx="3868472" cy="25649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9690">
                  <a:extLst>
                    <a:ext uri="{9D8B030D-6E8A-4147-A177-3AD203B41FA5}">
                      <a16:colId xmlns:a16="http://schemas.microsoft.com/office/drawing/2014/main" val="1125386517"/>
                    </a:ext>
                  </a:extLst>
                </a:gridCol>
                <a:gridCol w="1259391">
                  <a:extLst>
                    <a:ext uri="{9D8B030D-6E8A-4147-A177-3AD203B41FA5}">
                      <a16:colId xmlns:a16="http://schemas.microsoft.com/office/drawing/2014/main" val="3861711700"/>
                    </a:ext>
                  </a:extLst>
                </a:gridCol>
                <a:gridCol w="1259391">
                  <a:extLst>
                    <a:ext uri="{9D8B030D-6E8A-4147-A177-3AD203B41FA5}">
                      <a16:colId xmlns:a16="http://schemas.microsoft.com/office/drawing/2014/main" val="2895948801"/>
                    </a:ext>
                  </a:extLst>
                </a:gridCol>
              </a:tblGrid>
              <a:tr h="558026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Zone</a:t>
                      </a:r>
                      <a:endParaRPr lang="en-IN" sz="16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b="1" kern="1200" dirty="0" err="1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Sq.Km</a:t>
                      </a:r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.)</a:t>
                      </a:r>
                      <a:endParaRPr lang="en-IN" sz="16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(%)</a:t>
                      </a:r>
                      <a:endParaRPr lang="en-IN" sz="16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583678"/>
                  </a:ext>
                </a:extLst>
              </a:tr>
              <a:tr h="390618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6699.63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67.98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759010"/>
                  </a:ext>
                </a:extLst>
              </a:tr>
              <a:tr h="313669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853.07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8.66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326511"/>
                  </a:ext>
                </a:extLst>
              </a:tr>
              <a:tr h="534035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Moderate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413.17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4.19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72604"/>
                  </a:ext>
                </a:extLst>
              </a:tr>
              <a:tr h="313669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557.33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5.66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604016"/>
                  </a:ext>
                </a:extLst>
              </a:tr>
              <a:tr h="390618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1331.79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13.51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98974"/>
                  </a:ext>
                </a:extLst>
              </a:tr>
            </a:tbl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EF963B52-F798-89BD-F6C8-3BBF987E9A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14265615"/>
              </p:ext>
            </p:extLst>
          </p:nvPr>
        </p:nvGraphicFramePr>
        <p:xfrm>
          <a:off x="255947" y="3670837"/>
          <a:ext cx="3778170" cy="2044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03436CC-0080-0681-055D-C282AC61AD52}"/>
              </a:ext>
            </a:extLst>
          </p:cNvPr>
          <p:cNvSpPr txBox="1"/>
          <p:nvPr/>
        </p:nvSpPr>
        <p:spPr>
          <a:xfrm>
            <a:off x="813378" y="430309"/>
            <a:ext cx="2381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B2465353-32B1-94CF-C437-EEB44678F9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2073100"/>
              </p:ext>
            </p:extLst>
          </p:nvPr>
        </p:nvGraphicFramePr>
        <p:xfrm>
          <a:off x="4489541" y="1100264"/>
          <a:ext cx="3272840" cy="27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6272">
                  <a:extLst>
                    <a:ext uri="{9D8B030D-6E8A-4147-A177-3AD203B41FA5}">
                      <a16:colId xmlns:a16="http://schemas.microsoft.com/office/drawing/2014/main" val="1125386517"/>
                    </a:ext>
                  </a:extLst>
                </a:gridCol>
                <a:gridCol w="1037654">
                  <a:extLst>
                    <a:ext uri="{9D8B030D-6E8A-4147-A177-3AD203B41FA5}">
                      <a16:colId xmlns:a16="http://schemas.microsoft.com/office/drawing/2014/main" val="3861711700"/>
                    </a:ext>
                  </a:extLst>
                </a:gridCol>
                <a:gridCol w="1078914">
                  <a:extLst>
                    <a:ext uri="{9D8B030D-6E8A-4147-A177-3AD203B41FA5}">
                      <a16:colId xmlns:a16="http://schemas.microsoft.com/office/drawing/2014/main" val="2895948801"/>
                    </a:ext>
                  </a:extLst>
                </a:gridCol>
              </a:tblGrid>
              <a:tr h="605408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Zone</a:t>
                      </a:r>
                      <a:endParaRPr lang="en-IN" sz="16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Sq.Km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.)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583678"/>
                  </a:ext>
                </a:extLst>
              </a:tr>
              <a:tr h="42378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7787.77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79.02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759010"/>
                  </a:ext>
                </a:extLst>
              </a:tr>
              <a:tr h="331074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768.42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7.80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326511"/>
                  </a:ext>
                </a:extLst>
              </a:tr>
              <a:tr h="57938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Moderate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440.65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4.47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72604"/>
                  </a:ext>
                </a:extLst>
              </a:tr>
              <a:tr h="331074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359.06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3.64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604016"/>
                  </a:ext>
                </a:extLst>
              </a:tr>
              <a:tr h="42378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499.11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5.06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98974"/>
                  </a:ext>
                </a:extLst>
              </a:tr>
            </a:tbl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250780F1-5510-84AC-A00C-A3799C62A1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0161411"/>
              </p:ext>
            </p:extLst>
          </p:nvPr>
        </p:nvGraphicFramePr>
        <p:xfrm>
          <a:off x="4489543" y="3926329"/>
          <a:ext cx="3236740" cy="2217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FDBD628-73B9-9333-E91B-FEA173CA1A0A}"/>
              </a:ext>
            </a:extLst>
          </p:cNvPr>
          <p:cNvSpPr txBox="1"/>
          <p:nvPr/>
        </p:nvSpPr>
        <p:spPr>
          <a:xfrm>
            <a:off x="5088005" y="685802"/>
            <a:ext cx="2039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GBR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15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Graphic spid="3" grpId="1">
        <p:bldAsOne/>
      </p:bldGraphic>
      <p:bldP spid="5" grpId="0"/>
      <p:bldP spid="5" grpId="1"/>
      <p:bldGraphic spid="7" grpId="0">
        <p:bldAsOne/>
      </p:bldGraphic>
      <p:bldGraphic spid="7" grpId="1">
        <p:bldAsOne/>
      </p:bldGraphic>
      <p:bldP spid="8" grpId="0"/>
      <p:bldP spid="8" grpId="1"/>
      <p:bldGraphic spid="11" grpId="0">
        <p:bldAsOne/>
      </p:bldGraphic>
      <p:bldGraphic spid="11" grpId="1">
        <p:bldAsOne/>
      </p:bldGraphic>
      <p:bldP spid="12" grpId="0"/>
      <p:bldP spid="1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B69B9312-9496-73D3-C4B1-CB64ADA228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3962618"/>
              </p:ext>
            </p:extLst>
          </p:nvPr>
        </p:nvGraphicFramePr>
        <p:xfrm>
          <a:off x="838199" y="1305553"/>
          <a:ext cx="3314100" cy="27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6272">
                  <a:extLst>
                    <a:ext uri="{9D8B030D-6E8A-4147-A177-3AD203B41FA5}">
                      <a16:colId xmlns:a16="http://schemas.microsoft.com/office/drawing/2014/main" val="1125386517"/>
                    </a:ext>
                  </a:extLst>
                </a:gridCol>
                <a:gridCol w="1078914">
                  <a:extLst>
                    <a:ext uri="{9D8B030D-6E8A-4147-A177-3AD203B41FA5}">
                      <a16:colId xmlns:a16="http://schemas.microsoft.com/office/drawing/2014/main" val="3861711700"/>
                    </a:ext>
                  </a:extLst>
                </a:gridCol>
                <a:gridCol w="1078914">
                  <a:extLst>
                    <a:ext uri="{9D8B030D-6E8A-4147-A177-3AD203B41FA5}">
                      <a16:colId xmlns:a16="http://schemas.microsoft.com/office/drawing/2014/main" val="2895948801"/>
                    </a:ext>
                  </a:extLst>
                </a:gridCol>
              </a:tblGrid>
              <a:tr h="605408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Zone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Sq.Km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.)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583678"/>
                  </a:ext>
                </a:extLst>
              </a:tr>
              <a:tr h="42378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7555.11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76.7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759010"/>
                  </a:ext>
                </a:extLst>
              </a:tr>
              <a:tr h="331074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637.30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6.47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326511"/>
                  </a:ext>
                </a:extLst>
              </a:tr>
              <a:tr h="57938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Moderate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737.92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7.49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72604"/>
                  </a:ext>
                </a:extLst>
              </a:tr>
              <a:tr h="331074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512.37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5.2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604016"/>
                  </a:ext>
                </a:extLst>
              </a:tr>
              <a:tr h="42378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412.31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4.18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98974"/>
                  </a:ext>
                </a:extLst>
              </a:tr>
            </a:tbl>
          </a:graphicData>
        </a:graphic>
      </p:graphicFrame>
      <p:graphicFrame>
        <p:nvGraphicFramePr>
          <p:cNvPr id="10" name="Content Placeholder 8">
            <a:extLst>
              <a:ext uri="{FF2B5EF4-FFF2-40B4-BE49-F238E27FC236}">
                <a16:creationId xmlns:a16="http://schemas.microsoft.com/office/drawing/2014/main" id="{22180A96-A3DE-556D-C4C8-1C3C458554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89730424"/>
              </p:ext>
            </p:extLst>
          </p:nvPr>
        </p:nvGraphicFramePr>
        <p:xfrm>
          <a:off x="4518659" y="1305553"/>
          <a:ext cx="3314100" cy="27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6272">
                  <a:extLst>
                    <a:ext uri="{9D8B030D-6E8A-4147-A177-3AD203B41FA5}">
                      <a16:colId xmlns:a16="http://schemas.microsoft.com/office/drawing/2014/main" val="1125386517"/>
                    </a:ext>
                  </a:extLst>
                </a:gridCol>
                <a:gridCol w="1078914">
                  <a:extLst>
                    <a:ext uri="{9D8B030D-6E8A-4147-A177-3AD203B41FA5}">
                      <a16:colId xmlns:a16="http://schemas.microsoft.com/office/drawing/2014/main" val="3861711700"/>
                    </a:ext>
                  </a:extLst>
                </a:gridCol>
                <a:gridCol w="1078914">
                  <a:extLst>
                    <a:ext uri="{9D8B030D-6E8A-4147-A177-3AD203B41FA5}">
                      <a16:colId xmlns:a16="http://schemas.microsoft.com/office/drawing/2014/main" val="2895948801"/>
                    </a:ext>
                  </a:extLst>
                </a:gridCol>
              </a:tblGrid>
              <a:tr h="605408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Zone</a:t>
                      </a:r>
                      <a:endParaRPr lang="en-IN" sz="16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b="1" kern="1200" dirty="0" err="1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Sq.Km</a:t>
                      </a:r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.)</a:t>
                      </a:r>
                      <a:endParaRPr lang="en-IN" sz="16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(%)</a:t>
                      </a:r>
                      <a:endParaRPr lang="en-IN" sz="16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583678"/>
                  </a:ext>
                </a:extLst>
              </a:tr>
              <a:tr h="42378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6699.63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67.98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759010"/>
                  </a:ext>
                </a:extLst>
              </a:tr>
              <a:tr h="331074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853.07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8.66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326511"/>
                  </a:ext>
                </a:extLst>
              </a:tr>
              <a:tr h="57938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Moderate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413.17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4.19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72604"/>
                  </a:ext>
                </a:extLst>
              </a:tr>
              <a:tr h="331074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557.33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5.66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604016"/>
                  </a:ext>
                </a:extLst>
              </a:tr>
              <a:tr h="42378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1331.79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13.51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98974"/>
                  </a:ext>
                </a:extLst>
              </a:tr>
            </a:tbl>
          </a:graphicData>
        </a:graphic>
      </p:graphicFrame>
      <p:graphicFrame>
        <p:nvGraphicFramePr>
          <p:cNvPr id="11" name="Content Placeholder 8">
            <a:extLst>
              <a:ext uri="{FF2B5EF4-FFF2-40B4-BE49-F238E27FC236}">
                <a16:creationId xmlns:a16="http://schemas.microsoft.com/office/drawing/2014/main" id="{CF4488CA-06BF-BCEE-8CBF-0E5AD5209C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7833054"/>
              </p:ext>
            </p:extLst>
          </p:nvPr>
        </p:nvGraphicFramePr>
        <p:xfrm>
          <a:off x="8214360" y="1328863"/>
          <a:ext cx="3272840" cy="270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6272">
                  <a:extLst>
                    <a:ext uri="{9D8B030D-6E8A-4147-A177-3AD203B41FA5}">
                      <a16:colId xmlns:a16="http://schemas.microsoft.com/office/drawing/2014/main" val="1125386517"/>
                    </a:ext>
                  </a:extLst>
                </a:gridCol>
                <a:gridCol w="1037654">
                  <a:extLst>
                    <a:ext uri="{9D8B030D-6E8A-4147-A177-3AD203B41FA5}">
                      <a16:colId xmlns:a16="http://schemas.microsoft.com/office/drawing/2014/main" val="3861711700"/>
                    </a:ext>
                  </a:extLst>
                </a:gridCol>
                <a:gridCol w="1078914">
                  <a:extLst>
                    <a:ext uri="{9D8B030D-6E8A-4147-A177-3AD203B41FA5}">
                      <a16:colId xmlns:a16="http://schemas.microsoft.com/office/drawing/2014/main" val="2895948801"/>
                    </a:ext>
                  </a:extLst>
                </a:gridCol>
              </a:tblGrid>
              <a:tr h="605408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1600" b="1" kern="1200" dirty="0">
                          <a:solidFill>
                            <a:schemeClr val="lt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Zone</a:t>
                      </a:r>
                      <a:endParaRPr lang="en-IN" sz="1600" b="1" kern="1200" dirty="0">
                        <a:solidFill>
                          <a:schemeClr val="lt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Sq.Km</a:t>
                      </a:r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.)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</a:t>
                      </a:r>
                    </a:p>
                    <a:p>
                      <a:pPr algn="ctr"/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(%)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8583678"/>
                  </a:ext>
                </a:extLst>
              </a:tr>
              <a:tr h="42378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7787.77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79.02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1759010"/>
                  </a:ext>
                </a:extLst>
              </a:tr>
              <a:tr h="331074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Low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768.42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7.80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326511"/>
                  </a:ext>
                </a:extLst>
              </a:tr>
              <a:tr h="57938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Moderate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440.65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4.47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772604"/>
                  </a:ext>
                </a:extLst>
              </a:tr>
              <a:tr h="331074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359.06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3.64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3604016"/>
                  </a:ext>
                </a:extLst>
              </a:tr>
              <a:tr h="423786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Very high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499.11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5.06</a:t>
                      </a:r>
                      <a:endParaRPr lang="en-IN" sz="1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6698974"/>
                  </a:ext>
                </a:extLst>
              </a:tr>
            </a:tbl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D269DDA6-84E0-06DF-3156-4DDD30FC0A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0552680"/>
              </p:ext>
            </p:extLst>
          </p:nvPr>
        </p:nvGraphicFramePr>
        <p:xfrm>
          <a:off x="838201" y="4154929"/>
          <a:ext cx="3314098" cy="22177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450D8E15-19A7-D752-ECA4-BB3B7A67A3B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6129388"/>
              </p:ext>
            </p:extLst>
          </p:nvPr>
        </p:nvGraphicFramePr>
        <p:xfrm>
          <a:off x="4518661" y="4154928"/>
          <a:ext cx="3236740" cy="2217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61A29D1C-FFDA-4562-D3CA-95B09A64C8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8120869"/>
              </p:ext>
            </p:extLst>
          </p:nvPr>
        </p:nvGraphicFramePr>
        <p:xfrm>
          <a:off x="8214362" y="4154928"/>
          <a:ext cx="3236740" cy="2217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7F57AA84-066C-94A0-ACA3-065B3C0227C2}"/>
              </a:ext>
            </a:extLst>
          </p:cNvPr>
          <p:cNvSpPr txBox="1"/>
          <p:nvPr/>
        </p:nvSpPr>
        <p:spPr>
          <a:xfrm>
            <a:off x="1519311" y="914401"/>
            <a:ext cx="2039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RF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606FA20-51EC-04A8-6324-FEB5890AEE02}"/>
              </a:ext>
            </a:extLst>
          </p:cNvPr>
          <p:cNvSpPr txBox="1"/>
          <p:nvPr/>
        </p:nvSpPr>
        <p:spPr>
          <a:xfrm>
            <a:off x="5076092" y="914401"/>
            <a:ext cx="2039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907E67-36BD-733E-5DC5-59236BCA0BB0}"/>
              </a:ext>
            </a:extLst>
          </p:cNvPr>
          <p:cNvSpPr txBox="1"/>
          <p:nvPr/>
        </p:nvSpPr>
        <p:spPr>
          <a:xfrm>
            <a:off x="8812824" y="914401"/>
            <a:ext cx="20398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GBR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A1FFD93-8C61-4FFD-6BC1-DE9BFFA27CE4}"/>
              </a:ext>
            </a:extLst>
          </p:cNvPr>
          <p:cNvSpPr txBox="1"/>
          <p:nvPr/>
        </p:nvSpPr>
        <p:spPr>
          <a:xfrm>
            <a:off x="838199" y="174813"/>
            <a:ext cx="10440000" cy="7200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Comparison result of RF, SVM, &amp; GBR model </a:t>
            </a:r>
            <a:endParaRPr lang="en-I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FAD2178-3193-BF3A-A2E0-5CEB3E5C6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1396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C60CD-9EC3-282E-4BB1-80423A148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440000" cy="720000"/>
          </a:xfr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Importance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3C6D59E-CD59-09C7-D760-DE56A7AF3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6815818"/>
              </p:ext>
            </p:extLst>
          </p:nvPr>
        </p:nvGraphicFramePr>
        <p:xfrm>
          <a:off x="838200" y="1600617"/>
          <a:ext cx="4742328" cy="44909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0776">
                  <a:extLst>
                    <a:ext uri="{9D8B030D-6E8A-4147-A177-3AD203B41FA5}">
                      <a16:colId xmlns:a16="http://schemas.microsoft.com/office/drawing/2014/main" val="3869644565"/>
                    </a:ext>
                  </a:extLst>
                </a:gridCol>
                <a:gridCol w="1580776">
                  <a:extLst>
                    <a:ext uri="{9D8B030D-6E8A-4147-A177-3AD203B41FA5}">
                      <a16:colId xmlns:a16="http://schemas.microsoft.com/office/drawing/2014/main" val="3217319366"/>
                    </a:ext>
                  </a:extLst>
                </a:gridCol>
                <a:gridCol w="1580776">
                  <a:extLst>
                    <a:ext uri="{9D8B030D-6E8A-4147-A177-3AD203B41FA5}">
                      <a16:colId xmlns:a16="http://schemas.microsoft.com/office/drawing/2014/main" val="85002345"/>
                    </a:ext>
                  </a:extLst>
                </a:gridCol>
              </a:tblGrid>
              <a:tr h="709437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Features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Importances (RF)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Importances (GBR)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022528"/>
                  </a:ext>
                </a:extLst>
              </a:tr>
              <a:tr h="415764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Elevation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0.321499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0.734011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1207699"/>
                  </a:ext>
                </a:extLst>
              </a:tr>
              <a:tr h="496605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Precipitation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0.262130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0.128763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8543696"/>
                  </a:ext>
                </a:extLst>
              </a:tr>
              <a:tr h="415764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Slope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0.179428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0.054906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7522346"/>
                  </a:ext>
                </a:extLst>
              </a:tr>
              <a:tr h="415764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TWI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0.072786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0.013103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0773572"/>
                  </a:ext>
                </a:extLst>
              </a:tr>
              <a:tr h="415764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SPI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0.045124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0.029252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6645759"/>
                  </a:ext>
                </a:extLst>
              </a:tr>
              <a:tr h="415764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Aspect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0.036723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0.009039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9750210"/>
                  </a:ext>
                </a:extLst>
              </a:tr>
              <a:tr h="496605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Curvature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0.039202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0.016795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5141884"/>
                  </a:ext>
                </a:extLst>
              </a:tr>
              <a:tr h="709437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Distance from drainage</a:t>
                      </a:r>
                      <a:endParaRPr lang="en-IN" sz="18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0.043108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0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0.014132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2432851"/>
                  </a:ext>
                </a:extLst>
              </a:tr>
            </a:tbl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01BDC95-C81D-5A26-48C6-AC2BBB4209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080067"/>
              </p:ext>
            </p:extLst>
          </p:nvPr>
        </p:nvGraphicFramePr>
        <p:xfrm>
          <a:off x="5813612" y="1600617"/>
          <a:ext cx="5799464" cy="3897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E896-9422-1CE8-284F-F6BFF5FFC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97863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>
            <a:extLst>
              <a:ext uri="{FF2B5EF4-FFF2-40B4-BE49-F238E27FC236}">
                <a16:creationId xmlns:a16="http://schemas.microsoft.com/office/drawing/2014/main" id="{AA1F4D6C-04A9-DFF2-FEBB-FB91C7EB7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350" y="917912"/>
            <a:ext cx="3681652" cy="2898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7A2089C-5806-AADE-589F-E93F23F49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9396" y="3851257"/>
            <a:ext cx="3281924" cy="2825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CB213591-8C55-365A-FD8E-CEA356DB2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8" y="162753"/>
            <a:ext cx="10736871" cy="720000"/>
          </a:xfr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Performance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729612-92E8-27F2-5A53-ECF38A58C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13</a:t>
            </a:fld>
            <a:endParaRPr lang="en-I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E9908E0-0B7E-F740-D1EF-5A4876781D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8806444"/>
              </p:ext>
            </p:extLst>
          </p:nvPr>
        </p:nvGraphicFramePr>
        <p:xfrm>
          <a:off x="420089" y="1534777"/>
          <a:ext cx="6887781" cy="4632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1177">
                  <a:extLst>
                    <a:ext uri="{9D8B030D-6E8A-4147-A177-3AD203B41FA5}">
                      <a16:colId xmlns:a16="http://schemas.microsoft.com/office/drawing/2014/main" val="4262002611"/>
                    </a:ext>
                  </a:extLst>
                </a:gridCol>
                <a:gridCol w="2037628">
                  <a:extLst>
                    <a:ext uri="{9D8B030D-6E8A-4147-A177-3AD203B41FA5}">
                      <a16:colId xmlns:a16="http://schemas.microsoft.com/office/drawing/2014/main" val="2040788864"/>
                    </a:ext>
                  </a:extLst>
                </a:gridCol>
                <a:gridCol w="1114067">
                  <a:extLst>
                    <a:ext uri="{9D8B030D-6E8A-4147-A177-3AD203B41FA5}">
                      <a16:colId xmlns:a16="http://schemas.microsoft.com/office/drawing/2014/main" val="2866417816"/>
                    </a:ext>
                  </a:extLst>
                </a:gridCol>
                <a:gridCol w="2454909">
                  <a:extLst>
                    <a:ext uri="{9D8B030D-6E8A-4147-A177-3AD203B41FA5}">
                      <a16:colId xmlns:a16="http://schemas.microsoft.com/office/drawing/2014/main" val="1028404443"/>
                    </a:ext>
                  </a:extLst>
                </a:gridCol>
              </a:tblGrid>
              <a:tr h="98804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Root Mean Squared Error</a:t>
                      </a: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(RMSE)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</a:t>
                      </a:r>
                      <a:r>
                        <a:rPr lang="en-US" sz="2000" baseline="30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IN" sz="2000" baseline="30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Area Under Cover (AUC)</a:t>
                      </a:r>
                      <a:endParaRPr lang="en-IN" sz="20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7940184"/>
                  </a:ext>
                </a:extLst>
              </a:tr>
              <a:tr h="988046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 (RF)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0.27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0.75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0.95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2350549"/>
                  </a:ext>
                </a:extLst>
              </a:tr>
              <a:tr h="1287453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Support Vector Machine (SVM)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0.31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0.58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0.91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6963819"/>
                  </a:ext>
                </a:extLst>
              </a:tr>
              <a:tr h="988046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Gradient Boosting Regression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0.28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0.67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0.93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14323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37422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790C5-4D26-B762-61CA-D4ABCCD30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440000" cy="720000"/>
          </a:xfr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DE5F7-A5DB-A1EC-0405-D77CDAAA60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31"/>
            <a:ext cx="10440000" cy="4351338"/>
          </a:xfrm>
        </p:spPr>
        <p:txBody>
          <a:bodyPr>
            <a:normAutofit fontScale="92500" lnSpcReduction="20000"/>
          </a:bodyPr>
          <a:lstStyle/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study successfully identified and analyzed the key physical, environmental, and anthropogenic factors contributing to flash floods in the Teesta basin.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study successfully developed and validated a machine learning-based flash flood susceptibility model for the Teesta basin using the identified contributing factors and advanced geospatial techniques.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 demonstrated high predictive accuracy and reliability in identifying areas prone to flash flood events, as validated through cross-validation and independent testing.</a:t>
            </a:r>
          </a:p>
          <a:p>
            <a:pPr algn="just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flash flood susceptibility maps generated from the models can serve as a valuable tool for local authorities and decision-makers to prioritize flood-prone areas, implement targeted mitigation measures, and enhance disaster preparedness in the Teesta basin.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F17B55-42AC-E096-3EBE-DE77AF583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8072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868A3-1689-310A-C20A-D45157481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58764"/>
          </a:xfr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Field Photograph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E37A1DC-E7ED-55A7-409C-316AB36CDE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210" y="1417663"/>
            <a:ext cx="3879926" cy="218245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172787-3C6D-DF84-33FD-56F84E26C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15</a:t>
            </a:fld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F98A18-7FB9-37EF-A3FE-45CF9C6FC0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210" y="3828087"/>
            <a:ext cx="3879926" cy="21824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F8B684-149B-3A87-FBFA-C67A60A36F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408" y="1417663"/>
            <a:ext cx="3879926" cy="218245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40996E7-93E8-BBBB-F3B2-EBB0D2D3EF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4408" y="3828087"/>
            <a:ext cx="3879926" cy="218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628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6A46E40-E4BA-1382-DE26-A0569C612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740" y="234997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IN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4EC834-8BBD-37DB-6CA3-A1EBB0419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1372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B1F80-5AC5-BF58-DA89-6A5875E93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4773"/>
            <a:ext cx="10440000" cy="720000"/>
          </a:xfrm>
          <a:solidFill>
            <a:schemeClr val="accent5">
              <a:lumMod val="60000"/>
              <a:lumOff val="40000"/>
            </a:schemeClr>
          </a:solidFill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50836-C326-16DD-DF2C-A93163749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0131"/>
            <a:ext cx="10515600" cy="4351338"/>
          </a:xfrm>
        </p:spPr>
        <p:txBody>
          <a:bodyPr>
            <a:no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buSzPct val="90000"/>
              <a:buFont typeface="Times New Roman" panose="02020603050405020304" pitchFamily="18" charset="0"/>
              <a:buChar char="⁕"/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Flash floods are fast and unexpected flood events that can happen within an hour of heavy rainfall, dam breaks, or other causes.</a:t>
            </a:r>
            <a:endParaRPr lang="en-IN" sz="2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SzPct val="90000"/>
              <a:buFont typeface="Times New Roman" panose="02020603050405020304" pitchFamily="18" charset="0"/>
              <a:buChar char="⁕"/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Understanding and predicting areas prone to flash floods is crucial for minimizing the adverse effects on communities and ecosystems.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  <a:buSzPct val="90000"/>
              <a:buFont typeface="Times New Roman" panose="02020603050405020304" pitchFamily="18" charset="0"/>
              <a:buChar char="⁕"/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Remote sensing is a valuable method  for monitoring and analyzing environmental factors across large areas, offering wide coverage, high-resolution data, and multi-spectral information. </a:t>
            </a:r>
            <a:endParaRPr lang="en-IN" sz="24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buSzPct val="90000"/>
              <a:buFont typeface="Times New Roman" panose="02020603050405020304" pitchFamily="18" charset="0"/>
              <a:buChar char="⁕"/>
            </a:pPr>
            <a:r>
              <a:rPr lang="en-US" sz="24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Machine learning (ML) techniques offer powerful tools for analyzing complex datasets and improving predictive accuracy.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9D8C60-FA83-9D0D-7AE1-AC464226B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5968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B4048-8D19-2F69-3E50-616202D8D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9195"/>
            <a:ext cx="10440000" cy="720000"/>
          </a:xfr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 &amp; Objectives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89FDD-42AD-9352-867B-846E024167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3800"/>
            <a:ext cx="10309412" cy="4010399"/>
          </a:xfrm>
        </p:spPr>
        <p:txBody>
          <a:bodyPr>
            <a:noAutofit/>
          </a:bodyPr>
          <a:lstStyle/>
          <a:p>
            <a:pPr marL="0"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aim of the study is to prediction of flash flood susceptibility zone using ML and advanced geospatial techniques in Teesta basin, India.</a:t>
            </a:r>
            <a:endParaRPr lang="en-IN" sz="2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major objectives of the study are –</a:t>
            </a:r>
            <a:endParaRPr lang="en-IN" sz="2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  <a:buFont typeface="Times New Roman" panose="02020603050405020304" pitchFamily="18" charset="0"/>
              <a:buChar char="⁕"/>
            </a:pPr>
            <a:r>
              <a:rPr lang="en-US" sz="2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Objective 1: </a:t>
            </a: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identify and analyze the key physical, environmental, and anthropogenic factors that contribute to the occurrence of flash floods in the Teesta Basin, India.</a:t>
            </a:r>
            <a:endParaRPr lang="en-IN" sz="2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  <a:buFont typeface="Times New Roman" panose="02020603050405020304" pitchFamily="18" charset="0"/>
              <a:buChar char="⁕"/>
            </a:pPr>
            <a:r>
              <a:rPr lang="en-US" sz="2200" b="1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Objective 2: </a:t>
            </a:r>
            <a:r>
              <a:rPr lang="en-US" sz="22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develop and validate a machine learning-based flash flood susceptibility model using the identified contributing factors and advanced geospatial techniques</a:t>
            </a:r>
            <a:endParaRPr lang="en-IN" sz="2200" kern="1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EF6540-4971-E59E-9396-D1F9B1AB5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75854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DA309-D2E5-3E72-1076-16822276D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712" y="204047"/>
            <a:ext cx="11039994" cy="720000"/>
          </a:xfr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Study Area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A04B058-B68B-5606-8370-5316F606B0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353" y="924047"/>
            <a:ext cx="8104085" cy="572990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E16E46-F91D-8D70-500C-730555FC34F4}"/>
              </a:ext>
            </a:extLst>
          </p:cNvPr>
          <p:cNvSpPr txBox="1"/>
          <p:nvPr/>
        </p:nvSpPr>
        <p:spPr>
          <a:xfrm>
            <a:off x="591712" y="2135407"/>
            <a:ext cx="350964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Times New Roman" panose="02020603050405020304" pitchFamily="18" charset="0"/>
              <a:buChar char="⁕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study area is situated between latitudes 26°13'49.97“ N and 28°7'39.93“ N, and longitudes 87°59'30.85“ E and 89°3'48.08" E.</a:t>
            </a:r>
          </a:p>
          <a:p>
            <a:pPr marL="285750" indent="-285750" algn="just">
              <a:buFont typeface="Times New Roman" panose="02020603050405020304" pitchFamily="18" charset="0"/>
              <a:buChar char="⁕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Area coverage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9,855 sq. km.</a:t>
            </a:r>
          </a:p>
          <a:p>
            <a:pPr marL="285750" indent="-285750" algn="just">
              <a:buFont typeface="Times New Roman" panose="02020603050405020304" pitchFamily="18" charset="0"/>
              <a:buChar char="⁕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Elevation: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 – 7800 m</a:t>
            </a:r>
          </a:p>
          <a:p>
            <a:pPr marL="285750" indent="-285750" algn="just">
              <a:buFont typeface="Times New Roman" panose="02020603050405020304" pitchFamily="18" charset="0"/>
              <a:buChar char="⁕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Major river: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Teesta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6B6035-A57E-EDB6-693B-C3F412B86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5315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9BF71-FCE0-4FD2-B8D6-6DEF448F0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7654" y="380626"/>
            <a:ext cx="10440000" cy="720000"/>
          </a:xfr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454C38C-8618-4452-FF20-F9E2729B7A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5805488"/>
              </p:ext>
            </p:extLst>
          </p:nvPr>
        </p:nvGraphicFramePr>
        <p:xfrm>
          <a:off x="2337827" y="1348065"/>
          <a:ext cx="7516345" cy="402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9980">
                  <a:extLst>
                    <a:ext uri="{9D8B030D-6E8A-4147-A177-3AD203B41FA5}">
                      <a16:colId xmlns:a16="http://schemas.microsoft.com/office/drawing/2014/main" val="675453895"/>
                    </a:ext>
                  </a:extLst>
                </a:gridCol>
                <a:gridCol w="1506071">
                  <a:extLst>
                    <a:ext uri="{9D8B030D-6E8A-4147-A177-3AD203B41FA5}">
                      <a16:colId xmlns:a16="http://schemas.microsoft.com/office/drawing/2014/main" val="3944533195"/>
                    </a:ext>
                  </a:extLst>
                </a:gridCol>
                <a:gridCol w="1627094">
                  <a:extLst>
                    <a:ext uri="{9D8B030D-6E8A-4147-A177-3AD203B41FA5}">
                      <a16:colId xmlns:a16="http://schemas.microsoft.com/office/drawing/2014/main" val="1006229403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399856423"/>
                    </a:ext>
                  </a:extLst>
                </a:gridCol>
              </a:tblGrid>
              <a:tr h="319169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</a:t>
                      </a:r>
                      <a:endParaRPr lang="en-IN" sz="2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Resolution</a:t>
                      </a:r>
                      <a:endParaRPr lang="en-IN" sz="2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Source</a:t>
                      </a:r>
                      <a:endParaRPr lang="en-IN" sz="2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Acquisition Date</a:t>
                      </a:r>
                      <a:endParaRPr lang="en-IN" sz="22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0444245"/>
                  </a:ext>
                </a:extLst>
              </a:tr>
              <a:tr h="1103842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Sentinel – 1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 m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GEE Data Catalog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Before flood:</a:t>
                      </a:r>
                    </a:p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27/09/2023-03/10/2023</a:t>
                      </a:r>
                    </a:p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After flood:</a:t>
                      </a:r>
                    </a:p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04/10/2023-11/10/2023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7025078"/>
                  </a:ext>
                </a:extLst>
              </a:tr>
              <a:tr h="319169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Sentinel – 2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GEE Data Catalog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01/09/2023-30/09/2023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3042676"/>
                  </a:ext>
                </a:extLst>
              </a:tr>
              <a:tr h="797923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ALOS PALSAR </a:t>
                      </a:r>
                    </a:p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DEM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12.5 m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Alaska Satellite Facility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2006 - 2011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2892194"/>
                  </a:ext>
                </a:extLst>
              </a:tr>
              <a:tr h="516019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CHIRPS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5.5 km.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GEE Data Catalog</a:t>
                      </a:r>
                      <a:endParaRPr lang="en-IN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27/09/2024-04/10/2024</a:t>
                      </a:r>
                      <a:endParaRPr lang="en-IN" sz="18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211875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601A8B9E-103B-73EB-20D6-9154F7732B3B}"/>
              </a:ext>
            </a:extLst>
          </p:cNvPr>
          <p:cNvSpPr txBox="1"/>
          <p:nvPr/>
        </p:nvSpPr>
        <p:spPr>
          <a:xfrm>
            <a:off x="2337827" y="5509935"/>
            <a:ext cx="73723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&amp; Platform used: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ArcGIS, ArcGIS Pro, QGIS, Google Earth Pro, Google Earth Engine, 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Jupyter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Notebook (Python)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2B2C8D-DC83-E36F-F238-62DFB9DCF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2971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3E1FA-5387-810F-B32B-42E9AEED0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115" y="109631"/>
            <a:ext cx="10440000" cy="720000"/>
          </a:xfr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BDF37B2-F2D9-16E8-68E0-91715A730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6</a:t>
            </a:fld>
            <a:endParaRPr lang="en-IN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65FD5CB-CD30-69F0-F8A0-56B0C7B90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115" y="829630"/>
            <a:ext cx="9849770" cy="6006919"/>
          </a:xfrm>
        </p:spPr>
      </p:pic>
    </p:spTree>
    <p:extLst>
      <p:ext uri="{BB962C8B-B14F-4D97-AF65-F5344CB8AC3E}">
        <p14:creationId xmlns:p14="http://schemas.microsoft.com/office/powerpoint/2010/main" val="3597113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569B0-D7AD-03F8-F058-A62C7BF3E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8016"/>
            <a:ext cx="10954872" cy="720000"/>
          </a:xfr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Influencing Factors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3B7C3-1EB0-25F6-DF39-49D5E4881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731" y="1583578"/>
            <a:ext cx="3612776" cy="4171763"/>
          </a:xfrm>
        </p:spPr>
        <p:txBody>
          <a:bodyPr>
            <a:normAutofit fontScale="92500" lnSpcReduction="10000"/>
          </a:bodyPr>
          <a:lstStyle/>
          <a:p>
            <a:pPr algn="just">
              <a:buFont typeface="Times New Roman" panose="02020603050405020304" pitchFamily="18" charset="0"/>
              <a:buChar char="⁕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study began by selecting numerous factors based on a review of previous literature and data availability.</a:t>
            </a:r>
          </a:p>
          <a:p>
            <a:pPr algn="just">
              <a:buFont typeface="Times New Roman" panose="02020603050405020304" pitchFamily="18" charset="0"/>
              <a:buChar char="⁕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After conducting a multicollinearity test (VIF), eight factors were chosen for the study: </a:t>
            </a:r>
            <a:r>
              <a:rPr lang="en-US" sz="24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Elevation, Slope, Aspect, Curvature, distance from river, Stream Power Index (SPI), Topographic Wetness Index (TWI), and Precipitation.</a:t>
            </a:r>
            <a:endParaRPr lang="en-IN" sz="24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43F53E93-D2F5-36E2-8CDA-5884DDC66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9890" y="1583577"/>
            <a:ext cx="7535099" cy="4171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73A12C-7B50-FAC6-E3B1-37508C03F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93754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B973EB-7B25-9778-4F88-0AB12A0805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1576" y="618016"/>
            <a:ext cx="8928848" cy="631304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AA19B-6400-08D0-0205-F928D48DD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8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8D97A-714F-E703-D461-41DCD7ED5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36525"/>
            <a:ext cx="10954872" cy="720000"/>
          </a:xfr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Influencing Factors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393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638C0-461A-BCB7-B2F3-5537EF102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440000" cy="720000"/>
          </a:xfr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Model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160398B-44E5-BA29-9BE8-85AAE2FBDDF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4382251"/>
              </p:ext>
            </p:extLst>
          </p:nvPr>
        </p:nvGraphicFramePr>
        <p:xfrm>
          <a:off x="838200" y="1223685"/>
          <a:ext cx="10515600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409302124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46740171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012073190"/>
                    </a:ext>
                  </a:extLst>
                </a:gridCol>
              </a:tblGrid>
              <a:tr h="753871">
                <a:tc>
                  <a:txBody>
                    <a:bodyPr/>
                    <a:lstStyle/>
                    <a:p>
                      <a:pPr marL="0" indent="0" algn="l">
                        <a:buFont typeface="Times New Roman" panose="02020603050405020304" pitchFamily="18" charset="0"/>
                        <a:buNone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 (RF)</a:t>
                      </a:r>
                      <a:endParaRPr lang="en-IN" sz="2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Times New Roman" panose="02020603050405020304" pitchFamily="18" charset="0"/>
                        <a:buNone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Support Vector Machine (SVM)</a:t>
                      </a:r>
                      <a:endParaRPr lang="en-IN" sz="2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>
                        <a:buFont typeface="Times New Roman" panose="02020603050405020304" pitchFamily="18" charset="0"/>
                        <a:buNone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Gradient Boosting Regression (GBR)</a:t>
                      </a:r>
                      <a:endParaRPr lang="en-IN" sz="24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04531"/>
                  </a:ext>
                </a:extLst>
              </a:tr>
              <a:tr h="3705873">
                <a:tc>
                  <a:txBody>
                    <a:bodyPr/>
                    <a:lstStyle/>
                    <a:p>
                      <a:pPr marL="285750" indent="-285750" algn="l">
                        <a:buFont typeface="Times New Roman" panose="02020603050405020304" pitchFamily="18" charset="0"/>
                        <a:buChar char="⁕"/>
                      </a:pP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Ensemble learning method combining multiple decision trees.</a:t>
                      </a:r>
                    </a:p>
                    <a:p>
                      <a:pPr marL="285750" indent="-285750" algn="l">
                        <a:buFont typeface="Times New Roman" panose="02020603050405020304" pitchFamily="18" charset="0"/>
                        <a:buChar char="⁕"/>
                      </a:pP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Reduces overfitting by introducing randomness in tree creation.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Times New Roman" panose="02020603050405020304" pitchFamily="18" charset="0"/>
                        <a:buChar char="⁕"/>
                        <a:tabLst/>
                        <a:defRPr/>
                      </a:pPr>
                      <a:r>
                        <a:rPr lang="en-US" sz="24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Computationally expensive and consumes more memory.</a:t>
                      </a:r>
                      <a:endParaRPr lang="en-US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285750" indent="-285750" algn="l">
                        <a:buFont typeface="Times New Roman" panose="02020603050405020304" pitchFamily="18" charset="0"/>
                        <a:buChar char="⁕"/>
                      </a:pP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Times New Roman" panose="02020603050405020304" pitchFamily="18" charset="0"/>
                        <a:buChar char="⁕"/>
                      </a:pP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Finds a hyperplane in high dimensional space that best separates target values.</a:t>
                      </a:r>
                    </a:p>
                    <a:p>
                      <a:pPr marL="285750" indent="-285750" algn="l">
                        <a:buFont typeface="Times New Roman" panose="02020603050405020304" pitchFamily="18" charset="0"/>
                        <a:buChar char="⁕"/>
                      </a:pP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Effective for handling outliers.</a:t>
                      </a:r>
                    </a:p>
                    <a:p>
                      <a:pPr marL="285750" indent="-285750" algn="l">
                        <a:buFont typeface="Times New Roman" panose="02020603050405020304" pitchFamily="18" charset="0"/>
                        <a:buChar char="⁕"/>
                      </a:pP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Computationally expensive for large datasets.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Times New Roman" panose="02020603050405020304" pitchFamily="18" charset="0"/>
                        <a:buChar char="⁕"/>
                      </a:pP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Creates a series of weak decision trees that improve on each other.</a:t>
                      </a:r>
                    </a:p>
                    <a:p>
                      <a:pPr marL="285750" indent="-285750" algn="l">
                        <a:buFont typeface="Times New Roman" panose="02020603050405020304" pitchFamily="18" charset="0"/>
                        <a:buChar char="⁕"/>
                      </a:pP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Highly accurate for complex relationships in data.</a:t>
                      </a:r>
                    </a:p>
                    <a:p>
                      <a:pPr marL="285750" indent="-285750" algn="l">
                        <a:buFont typeface="Times New Roman" panose="02020603050405020304" pitchFamily="18" charset="0"/>
                        <a:buChar char="⁕"/>
                      </a:pPr>
                      <a:r>
                        <a:rPr lang="en-US" sz="2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Prone to overfitting.</a:t>
                      </a:r>
                      <a:endParaRPr lang="en-IN" sz="2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6442207"/>
                  </a:ext>
                </a:extLst>
              </a:tr>
            </a:tbl>
          </a:graphicData>
        </a:graphic>
      </p:graphicFrame>
      <p:pic>
        <p:nvPicPr>
          <p:cNvPr id="3" name="Picture 2" descr="Random Forest">
            <a:extLst>
              <a:ext uri="{FF2B5EF4-FFF2-40B4-BE49-F238E27FC236}">
                <a16:creationId xmlns:a16="http://schemas.microsoft.com/office/drawing/2014/main" id="{B692A399-EC99-74FC-B379-5EB86A97D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52" y="1958592"/>
            <a:ext cx="6463063" cy="363538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473323-B193-D0E0-EC5A-DCBC0CED7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A5BC86-4035-4083-8B34-723484035182}" type="slidenum">
              <a:rPr lang="en-IN" smtClean="0"/>
              <a:t>9</a:t>
            </a:fld>
            <a:endParaRPr lang="en-IN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B95E312-66B5-10EC-F03D-7DF85A3FBC21}"/>
              </a:ext>
            </a:extLst>
          </p:cNvPr>
          <p:cNvGrpSpPr/>
          <p:nvPr/>
        </p:nvGrpSpPr>
        <p:grpSpPr>
          <a:xfrm>
            <a:off x="6489094" y="1958592"/>
            <a:ext cx="5156059" cy="3635382"/>
            <a:chOff x="6623565" y="1743441"/>
            <a:chExt cx="5045356" cy="3254186"/>
          </a:xfrm>
        </p:grpSpPr>
        <p:pic>
          <p:nvPicPr>
            <p:cNvPr id="1028" name="Picture 4" descr="Finding the max margin to generate optimal hyperplane ">
              <a:extLst>
                <a:ext uri="{FF2B5EF4-FFF2-40B4-BE49-F238E27FC236}">
                  <a16:creationId xmlns:a16="http://schemas.microsoft.com/office/drawing/2014/main" id="{D5864B3D-9841-2A0D-0228-F6A2E109DE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61" r="7941" b="6666"/>
            <a:stretch/>
          </p:blipFill>
          <p:spPr bwMode="auto">
            <a:xfrm>
              <a:off x="6623565" y="1743441"/>
              <a:ext cx="5045356" cy="32541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6343788-CD49-33C1-943D-CE93A15A81F4}"/>
                </a:ext>
              </a:extLst>
            </p:cNvPr>
            <p:cNvSpPr txBox="1"/>
            <p:nvPr/>
          </p:nvSpPr>
          <p:spPr>
            <a:xfrm>
              <a:off x="8014447" y="2093644"/>
              <a:ext cx="24473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u="sng" dirty="0">
                  <a:solidFill>
                    <a:srgbClr val="0070C0"/>
                  </a:solidFill>
                </a:rPr>
                <a:t>Support Vector Machine</a:t>
              </a:r>
              <a:endParaRPr lang="en-IN" u="sng" dirty="0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8068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2310</TotalTime>
  <Words>913</Words>
  <Application>Microsoft Office PowerPoint</Application>
  <PresentationFormat>Widescreen</PresentationFormat>
  <Paragraphs>268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Office Theme</vt:lpstr>
      <vt:lpstr>Prediction of Flash Flood Susceptible Zone using Machine Learning and Advanced Geospatial Techniques in parts of Teesta Basin, India </vt:lpstr>
      <vt:lpstr>Introduction</vt:lpstr>
      <vt:lpstr>Aim &amp; Objectives</vt:lpstr>
      <vt:lpstr>Study Area</vt:lpstr>
      <vt:lpstr>Datasets</vt:lpstr>
      <vt:lpstr>Methodology</vt:lpstr>
      <vt:lpstr>Influencing Factors</vt:lpstr>
      <vt:lpstr>Influencing Factors</vt:lpstr>
      <vt:lpstr>ML Model</vt:lpstr>
      <vt:lpstr>PowerPoint Presentation</vt:lpstr>
      <vt:lpstr>PowerPoint Presentation</vt:lpstr>
      <vt:lpstr>Feature Importance</vt:lpstr>
      <vt:lpstr>Model Performance</vt:lpstr>
      <vt:lpstr>Conclusion</vt:lpstr>
      <vt:lpstr>Field Photograph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Moslem Miah</dc:creator>
  <cp:lastModifiedBy>Moslem Miah</cp:lastModifiedBy>
  <cp:revision>75</cp:revision>
  <dcterms:created xsi:type="dcterms:W3CDTF">2024-07-06T18:38:05Z</dcterms:created>
  <dcterms:modified xsi:type="dcterms:W3CDTF">2024-07-09T05:21:00Z</dcterms:modified>
</cp:coreProperties>
</file>

<file path=docProps/thumbnail.jpeg>
</file>